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26" r:id="rId2"/>
    <p:sldId id="372" r:id="rId3"/>
    <p:sldId id="373" r:id="rId4"/>
    <p:sldId id="259" r:id="rId5"/>
    <p:sldId id="281" r:id="rId6"/>
    <p:sldId id="282" r:id="rId7"/>
    <p:sldId id="374" r:id="rId8"/>
    <p:sldId id="283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3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>
          <p15:clr>
            <a:srgbClr val="A4A3A4"/>
          </p15:clr>
        </p15:guide>
        <p15:guide id="2" pos="3840">
          <p15:clr>
            <a:srgbClr val="A4A3A4"/>
          </p15:clr>
        </p15:guide>
        <p15:guide id="3" pos="3900">
          <p15:clr>
            <a:srgbClr val="A4A3A4"/>
          </p15:clr>
        </p15:guide>
        <p15:guide id="4" orient="horz" pos="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0F5"/>
    <a:srgbClr val="9DD2EA"/>
    <a:srgbClr val="1F4E79"/>
    <a:srgbClr val="0F73EE"/>
    <a:srgbClr val="E3C9F7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77608" autoAdjust="0"/>
  </p:normalViewPr>
  <p:slideViewPr>
    <p:cSldViewPr snapToGrid="0" showGuides="1">
      <p:cViewPr varScale="1">
        <p:scale>
          <a:sx n="71" d="100"/>
          <a:sy n="71" d="100"/>
        </p:scale>
        <p:origin x="834" y="60"/>
      </p:cViewPr>
      <p:guideLst>
        <p:guide orient="horz" pos="3861"/>
        <p:guide pos="3840"/>
        <p:guide pos="3900"/>
        <p:guide orient="horz" pos="2096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28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20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5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对于语音分析与合成，特别是语音合成，需要深入研究其数学模型，以及参数的选择。对我们来讲只需了解其原理即可。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7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33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6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2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35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1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47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3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5.tmp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5.tmp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notesSlide" Target="../notesSlides/notesSlide7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325880" y="3390900"/>
            <a:ext cx="4124325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2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基础知识</a:t>
            </a:r>
            <a:endParaRPr kumimoji="0" lang="en-US" altLang="zh-CN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02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17084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人类听觉特点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345391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语音信号处理基础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52159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人类视觉特点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697801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图像信号处理基础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组合 199"/>
          <p:cNvGrpSpPr/>
          <p:nvPr/>
        </p:nvGrpSpPr>
        <p:grpSpPr>
          <a:xfrm>
            <a:off x="3149895" y="210491"/>
            <a:ext cx="6181136" cy="1109044"/>
            <a:chOff x="3279913" y="488294"/>
            <a:chExt cx="6181136" cy="1109044"/>
          </a:xfrm>
        </p:grpSpPr>
        <p:grpSp>
          <p:nvGrpSpPr>
            <p:cNvPr id="201" name="组合 200"/>
            <p:cNvGrpSpPr/>
            <p:nvPr/>
          </p:nvGrpSpPr>
          <p:grpSpPr>
            <a:xfrm>
              <a:off x="3279913" y="909457"/>
              <a:ext cx="6181136" cy="687881"/>
              <a:chOff x="3279913" y="909457"/>
              <a:chExt cx="6181136" cy="687881"/>
            </a:xfrm>
          </p:grpSpPr>
          <p:sp>
            <p:nvSpPr>
              <p:cNvPr id="355" name="矩形: 圆角 354"/>
              <p:cNvSpPr/>
              <p:nvPr/>
            </p:nvSpPr>
            <p:spPr>
              <a:xfrm>
                <a:off x="3279913" y="909457"/>
                <a:ext cx="618113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56" name="文本框 355"/>
              <p:cNvSpPr txBox="1"/>
              <p:nvPr/>
            </p:nvSpPr>
            <p:spPr>
              <a:xfrm>
                <a:off x="4648956" y="1032190"/>
                <a:ext cx="46532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用数字模型表示语音信号</a:t>
                </a:r>
              </a:p>
            </p:txBody>
          </p:sp>
        </p:grpSp>
        <p:grpSp>
          <p:nvGrpSpPr>
            <p:cNvPr id="202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03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57" name="组合 356"/>
          <p:cNvGrpSpPr/>
          <p:nvPr/>
        </p:nvGrpSpPr>
        <p:grpSpPr>
          <a:xfrm>
            <a:off x="2975086" y="2489595"/>
            <a:ext cx="2001299" cy="762932"/>
            <a:chOff x="4397979" y="1511875"/>
            <a:chExt cx="2001299" cy="762932"/>
          </a:xfrm>
        </p:grpSpPr>
        <p:sp>
          <p:nvSpPr>
            <p:cNvPr id="358" name="矩形: 圆角 357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59" name="组合 358"/>
            <p:cNvGrpSpPr/>
            <p:nvPr/>
          </p:nvGrpSpPr>
          <p:grpSpPr>
            <a:xfrm>
              <a:off x="4397979" y="1511875"/>
              <a:ext cx="2001299" cy="762932"/>
              <a:chOff x="4397979" y="1511875"/>
              <a:chExt cx="2001299" cy="762932"/>
            </a:xfrm>
          </p:grpSpPr>
          <p:sp>
            <p:nvSpPr>
              <p:cNvPr id="36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1" name="矩形 360"/>
              <p:cNvSpPr/>
              <p:nvPr/>
            </p:nvSpPr>
            <p:spPr>
              <a:xfrm>
                <a:off x="4512179" y="1511875"/>
                <a:ext cx="1887099" cy="662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激励源</a:t>
                </a:r>
              </a:p>
            </p:txBody>
          </p:sp>
        </p:grpSp>
      </p:grpSp>
      <p:grpSp>
        <p:nvGrpSpPr>
          <p:cNvPr id="362" name="组合 361"/>
          <p:cNvGrpSpPr/>
          <p:nvPr/>
        </p:nvGrpSpPr>
        <p:grpSpPr>
          <a:xfrm>
            <a:off x="5363336" y="2485193"/>
            <a:ext cx="2001299" cy="762932"/>
            <a:chOff x="4397979" y="1511875"/>
            <a:chExt cx="2001299" cy="762932"/>
          </a:xfrm>
        </p:grpSpPr>
        <p:sp>
          <p:nvSpPr>
            <p:cNvPr id="363" name="矩形: 圆角 362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64" name="组合 363"/>
            <p:cNvGrpSpPr/>
            <p:nvPr/>
          </p:nvGrpSpPr>
          <p:grpSpPr>
            <a:xfrm>
              <a:off x="4397979" y="1511875"/>
              <a:ext cx="2001299" cy="762932"/>
              <a:chOff x="4397979" y="1511875"/>
              <a:chExt cx="2001299" cy="762932"/>
            </a:xfrm>
          </p:grpSpPr>
          <p:sp>
            <p:nvSpPr>
              <p:cNvPr id="365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4512179" y="1511875"/>
                <a:ext cx="1887099" cy="662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声道模型</a:t>
                </a:r>
              </a:p>
            </p:txBody>
          </p:sp>
        </p:grpSp>
      </p:grpSp>
      <p:grpSp>
        <p:nvGrpSpPr>
          <p:cNvPr id="367" name="组合 366"/>
          <p:cNvGrpSpPr/>
          <p:nvPr/>
        </p:nvGrpSpPr>
        <p:grpSpPr>
          <a:xfrm>
            <a:off x="7751585" y="2487394"/>
            <a:ext cx="2001299" cy="762932"/>
            <a:chOff x="4397979" y="1511875"/>
            <a:chExt cx="2001299" cy="762932"/>
          </a:xfrm>
        </p:grpSpPr>
        <p:sp>
          <p:nvSpPr>
            <p:cNvPr id="368" name="矩形: 圆角 367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69" name="组合 368"/>
            <p:cNvGrpSpPr/>
            <p:nvPr/>
          </p:nvGrpSpPr>
          <p:grpSpPr>
            <a:xfrm>
              <a:off x="4397979" y="1511875"/>
              <a:ext cx="2001299" cy="762932"/>
              <a:chOff x="4397979" y="1511875"/>
              <a:chExt cx="2001299" cy="762932"/>
            </a:xfrm>
          </p:grpSpPr>
          <p:sp>
            <p:nvSpPr>
              <p:cNvPr id="37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4512179" y="1511875"/>
                <a:ext cx="1887099" cy="662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辐射模型</a:t>
                </a:r>
              </a:p>
            </p:txBody>
          </p:sp>
        </p:grpSp>
      </p:grpSp>
      <p:sp>
        <p:nvSpPr>
          <p:cNvPr id="392" name="椭圆 391"/>
          <p:cNvSpPr/>
          <p:nvPr/>
        </p:nvSpPr>
        <p:spPr>
          <a:xfrm>
            <a:off x="1447214" y="1704566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393" name="直接箭头连接符 392"/>
          <p:cNvCxnSpPr/>
          <p:nvPr/>
        </p:nvCxnSpPr>
        <p:spPr>
          <a:xfrm>
            <a:off x="2054794" y="2046302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atom_192635"/>
          <p:cNvSpPr>
            <a:spLocks noChangeAspect="1"/>
          </p:cNvSpPr>
          <p:nvPr/>
        </p:nvSpPr>
        <p:spPr bwMode="auto">
          <a:xfrm>
            <a:off x="1604142" y="1849860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5" name="矩形 394"/>
          <p:cNvSpPr/>
          <p:nvPr/>
        </p:nvSpPr>
        <p:spPr>
          <a:xfrm>
            <a:off x="2688547" y="1832346"/>
            <a:ext cx="35519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用数字模型分别模拟</a:t>
            </a:r>
          </a:p>
        </p:txBody>
      </p:sp>
      <p:sp>
        <p:nvSpPr>
          <p:cNvPr id="396" name="椭圆 395"/>
          <p:cNvSpPr/>
          <p:nvPr/>
        </p:nvSpPr>
        <p:spPr>
          <a:xfrm>
            <a:off x="1447214" y="3531752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397" name="直接箭头连接符 396"/>
          <p:cNvCxnSpPr/>
          <p:nvPr/>
        </p:nvCxnSpPr>
        <p:spPr>
          <a:xfrm>
            <a:off x="2054794" y="387348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tom_192635"/>
          <p:cNvSpPr>
            <a:spLocks noChangeAspect="1"/>
          </p:cNvSpPr>
          <p:nvPr/>
        </p:nvSpPr>
        <p:spPr bwMode="auto">
          <a:xfrm>
            <a:off x="1604142" y="3677046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9" name="矩形 398"/>
          <p:cNvSpPr/>
          <p:nvPr/>
        </p:nvSpPr>
        <p:spPr>
          <a:xfrm>
            <a:off x="2688547" y="3659532"/>
            <a:ext cx="78231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语音是时变信号，但可以认为在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10~20ms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的时间范围内是近似不变的</a:t>
            </a:r>
          </a:p>
        </p:txBody>
      </p:sp>
      <p:sp>
        <p:nvSpPr>
          <p:cNvPr id="400" name="椭圆 399"/>
          <p:cNvSpPr/>
          <p:nvPr/>
        </p:nvSpPr>
        <p:spPr>
          <a:xfrm>
            <a:off x="1447214" y="4916874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401" name="直接箭头连接符 400"/>
          <p:cNvCxnSpPr/>
          <p:nvPr/>
        </p:nvCxnSpPr>
        <p:spPr>
          <a:xfrm>
            <a:off x="2054794" y="5258610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atom_192635"/>
          <p:cNvSpPr>
            <a:spLocks noChangeAspect="1"/>
          </p:cNvSpPr>
          <p:nvPr/>
        </p:nvSpPr>
        <p:spPr bwMode="auto">
          <a:xfrm>
            <a:off x="1604142" y="5062168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3" name="矩形 402"/>
          <p:cNvSpPr/>
          <p:nvPr/>
        </p:nvSpPr>
        <p:spPr>
          <a:xfrm>
            <a:off x="2688547" y="5044654"/>
            <a:ext cx="78231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语音的数字模型是一个缓慢时变的线性系统，在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10~20ms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的时间内是时不变系统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  <p:bldP spid="394" grpId="0" animBg="1"/>
      <p:bldP spid="395" grpId="0"/>
      <p:bldP spid="396" grpId="0" animBg="1"/>
      <p:bldP spid="398" grpId="0" animBg="1"/>
      <p:bldP spid="399" grpId="0"/>
      <p:bldP spid="400" grpId="0" animBg="1"/>
      <p:bldP spid="402" grpId="0" animBg="1"/>
      <p:bldP spid="4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700033" y="2971180"/>
            <a:ext cx="4098808" cy="2831310"/>
            <a:chOff x="1076853" y="5080315"/>
            <a:chExt cx="5054600" cy="265414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圆角 24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873275" y="3242712"/>
            <a:ext cx="3925566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激励信号由一个周期脉冲发生器产生，其周期称为基音周期。 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为了使浊音的激励信号具有声门气流脉冲的实际波形，还需要使这一脉冲序列通过一个声门脉冲模型滤波器，其传输函数为</a:t>
            </a:r>
            <a:r>
              <a:rPr lang="en-US" altLang="zh-CN" sz="2000" dirty="0">
                <a:latin typeface="+mj-lt"/>
              </a:rPr>
              <a:t>G</a:t>
            </a:r>
            <a:r>
              <a:rPr lang="zh-CN" altLang="en-US" sz="2000" dirty="0">
                <a:latin typeface="+mj-lt"/>
              </a:rPr>
              <a:t>（</a:t>
            </a:r>
            <a:r>
              <a:rPr lang="en-US" altLang="zh-CN" sz="2000" dirty="0">
                <a:latin typeface="+mj-lt"/>
              </a:rPr>
              <a:t>Z</a:t>
            </a:r>
            <a:r>
              <a:rPr lang="zh-CN" altLang="en-US" sz="2000" dirty="0">
                <a:latin typeface="+mj-lt"/>
              </a:rPr>
              <a:t>）</a:t>
            </a:r>
            <a:r>
              <a:rPr lang="zh-CN" altLang="en-US" sz="2000" dirty="0">
                <a:latin typeface="+mn-ea"/>
              </a:rPr>
              <a:t> </a:t>
            </a:r>
          </a:p>
        </p:txBody>
      </p:sp>
      <p:sp>
        <p:nvSpPr>
          <p:cNvPr id="28" name="矩形 27"/>
          <p:cNvSpPr/>
          <p:nvPr/>
        </p:nvSpPr>
        <p:spPr>
          <a:xfrm>
            <a:off x="1950217" y="2509514"/>
            <a:ext cx="113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浊音：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599825" y="4170716"/>
            <a:ext cx="3698825" cy="1049495"/>
            <a:chOff x="1076853" y="5080315"/>
            <a:chExt cx="5054600" cy="82371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/>
            <p:cNvSpPr/>
            <p:nvPr/>
          </p:nvSpPr>
          <p:spPr>
            <a:xfrm>
              <a:off x="1076853" y="5228959"/>
              <a:ext cx="5054600" cy="675066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787358" y="4360099"/>
            <a:ext cx="3338050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激励信号由一个随机噪声发生器产生 </a:t>
            </a:r>
          </a:p>
        </p:txBody>
      </p:sp>
      <p:sp>
        <p:nvSpPr>
          <p:cNvPr id="34" name="矩形 33"/>
          <p:cNvSpPr/>
          <p:nvPr/>
        </p:nvSpPr>
        <p:spPr>
          <a:xfrm>
            <a:off x="6450027" y="3709047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清音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: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63438" y="2013286"/>
            <a:ext cx="1944370" cy="1656080"/>
            <a:chOff x="5946140" y="485775"/>
            <a:chExt cx="1944370" cy="1656080"/>
          </a:xfrm>
        </p:grpSpPr>
        <p:sp>
          <p:nvSpPr>
            <p:cNvPr id="36" name="圆角矩形 1"/>
            <p:cNvSpPr/>
            <p:nvPr/>
          </p:nvSpPr>
          <p:spPr>
            <a:xfrm>
              <a:off x="5946140" y="485775"/>
              <a:ext cx="1944370" cy="1656080"/>
            </a:xfrm>
            <a:prstGeom prst="roundRect">
              <a:avLst/>
            </a:prstGeom>
            <a:solidFill>
              <a:srgbClr val="0F73E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129655" y="664845"/>
              <a:ext cx="1600200" cy="1295400"/>
              <a:chOff x="3072" y="1344"/>
              <a:chExt cx="696" cy="571"/>
            </a:xfrm>
          </p:grpSpPr>
          <p:sp>
            <p:nvSpPr>
              <p:cNvPr id="38" name="直接连接符 37"/>
              <p:cNvSpPr/>
              <p:nvPr/>
            </p:nvSpPr>
            <p:spPr>
              <a:xfrm>
                <a:off x="3552" y="1642"/>
                <a:ext cx="216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9" name="直接连接符 38"/>
              <p:cNvSpPr/>
              <p:nvPr/>
            </p:nvSpPr>
            <p:spPr>
              <a:xfrm rot="16200000">
                <a:off x="3228" y="1332"/>
                <a:ext cx="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40" name="直接连接符 39"/>
              <p:cNvSpPr/>
              <p:nvPr/>
            </p:nvSpPr>
            <p:spPr>
              <a:xfrm rot="5400000" flipV="1">
                <a:off x="3228" y="1572"/>
                <a:ext cx="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41" name="直接连接符 40"/>
              <p:cNvSpPr/>
              <p:nvPr/>
            </p:nvSpPr>
            <p:spPr>
              <a:xfrm flipH="1" flipV="1">
                <a:off x="3408" y="1518"/>
                <a:ext cx="144" cy="12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" name="文本框 41"/>
              <p:cNvSpPr txBox="1"/>
              <p:nvPr/>
            </p:nvSpPr>
            <p:spPr>
              <a:xfrm>
                <a:off x="3072" y="1344"/>
                <a:ext cx="288" cy="1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浊音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072" y="1728"/>
                <a:ext cx="288" cy="1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清音</a:t>
                </a: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4701193" y="671653"/>
            <a:ext cx="3001406" cy="840284"/>
            <a:chOff x="3135993" y="1051060"/>
            <a:chExt cx="3001406" cy="840284"/>
          </a:xfrm>
        </p:grpSpPr>
        <p:sp>
          <p:nvSpPr>
            <p:cNvPr id="215" name="矩形: 圆角 214"/>
            <p:cNvSpPr/>
            <p:nvPr/>
          </p:nvSpPr>
          <p:spPr>
            <a:xfrm>
              <a:off x="3839426" y="1280937"/>
              <a:ext cx="229797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3972879" y="1333399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激励源模型</a:t>
              </a:r>
            </a:p>
          </p:txBody>
        </p:sp>
        <p:sp>
          <p:nvSpPr>
            <p:cNvPr id="217" name="矩形 216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18" name="直接连接符 21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组合 218"/>
          <p:cNvGrpSpPr/>
          <p:nvPr/>
        </p:nvGrpSpPr>
        <p:grpSpPr>
          <a:xfrm>
            <a:off x="1700032" y="1682907"/>
            <a:ext cx="1568319" cy="554008"/>
            <a:chOff x="1962782" y="3317604"/>
            <a:chExt cx="1568319" cy="554008"/>
          </a:xfrm>
        </p:grpSpPr>
        <p:sp>
          <p:nvSpPr>
            <p:cNvPr id="220" name="矩形: 圆角 219"/>
            <p:cNvSpPr/>
            <p:nvPr/>
          </p:nvSpPr>
          <p:spPr>
            <a:xfrm>
              <a:off x="1962782" y="3317604"/>
              <a:ext cx="15683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1962782" y="3384550"/>
              <a:ext cx="15683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激励源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6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3065215" y="3060079"/>
            <a:ext cx="3698825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531876" y="2536859"/>
            <a:ext cx="2765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声门脉冲滤波器</a:t>
            </a:r>
          </a:p>
        </p:txBody>
      </p:sp>
      <p:graphicFrame>
        <p:nvGraphicFramePr>
          <p:cNvPr id="30" name="对象 29"/>
          <p:cNvGraphicFramePr/>
          <p:nvPr/>
        </p:nvGraphicFramePr>
        <p:xfrm>
          <a:off x="3655569" y="3581658"/>
          <a:ext cx="5813896" cy="287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3" imgW="117957600" imgH="58521600" progId="Equation.DSMT4">
                  <p:embed/>
                </p:oleObj>
              </mc:Choice>
              <mc:Fallback>
                <p:oleObj name="Equation" r:id="rId3" imgW="117957600" imgH="58521600" progId="Equation.DSMT4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5569" y="3581658"/>
                        <a:ext cx="5813896" cy="2874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8" name="组合 187"/>
          <p:cNvGrpSpPr/>
          <p:nvPr/>
        </p:nvGrpSpPr>
        <p:grpSpPr>
          <a:xfrm>
            <a:off x="4701193" y="671653"/>
            <a:ext cx="3001406" cy="840284"/>
            <a:chOff x="3135993" y="1051060"/>
            <a:chExt cx="3001406" cy="840284"/>
          </a:xfrm>
        </p:grpSpPr>
        <p:sp>
          <p:nvSpPr>
            <p:cNvPr id="189" name="矩形: 圆角 188"/>
            <p:cNvSpPr/>
            <p:nvPr/>
          </p:nvSpPr>
          <p:spPr>
            <a:xfrm>
              <a:off x="3839426" y="1280937"/>
              <a:ext cx="229797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3972879" y="1333399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激励源模型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组合 192"/>
          <p:cNvGrpSpPr/>
          <p:nvPr/>
        </p:nvGrpSpPr>
        <p:grpSpPr>
          <a:xfrm>
            <a:off x="1700032" y="1682907"/>
            <a:ext cx="1568319" cy="554008"/>
            <a:chOff x="1962782" y="3317604"/>
            <a:chExt cx="1568319" cy="554008"/>
          </a:xfrm>
        </p:grpSpPr>
        <p:sp>
          <p:nvSpPr>
            <p:cNvPr id="194" name="矩形: 圆角 193"/>
            <p:cNvSpPr/>
            <p:nvPr/>
          </p:nvSpPr>
          <p:spPr>
            <a:xfrm>
              <a:off x="1962782" y="3317604"/>
              <a:ext cx="15683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1962782" y="3384550"/>
              <a:ext cx="15683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浊音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2449254" y="1837385"/>
            <a:ext cx="8578734" cy="950418"/>
            <a:chOff x="2449254" y="2284640"/>
            <a:chExt cx="8578734" cy="950418"/>
          </a:xfrm>
        </p:grpSpPr>
        <p:sp>
          <p:nvSpPr>
            <p:cNvPr id="189" name="矩形: 圆角 188"/>
            <p:cNvSpPr/>
            <p:nvPr/>
          </p:nvSpPr>
          <p:spPr>
            <a:xfrm>
              <a:off x="2449254" y="2284640"/>
              <a:ext cx="8578734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3148908" y="2421959"/>
              <a:ext cx="7879080" cy="588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通过一个声门脉冲滤波器，经过幅度调节，产生浊音信号</a:t>
              </a: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1592860" y="1648713"/>
            <a:ext cx="1341632" cy="1341632"/>
            <a:chOff x="1882937" y="2051686"/>
            <a:chExt cx="1438016" cy="1438016"/>
          </a:xfrm>
        </p:grpSpPr>
        <p:sp>
          <p:nvSpPr>
            <p:cNvPr id="192" name="椭圆 19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2149302" y="2330722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周期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信号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63545" y="3456083"/>
            <a:ext cx="6480810" cy="2447925"/>
            <a:chOff x="2963545" y="3456083"/>
            <a:chExt cx="6480810" cy="2447925"/>
          </a:xfrm>
        </p:grpSpPr>
        <p:sp>
          <p:nvSpPr>
            <p:cNvPr id="194" name="圆角矩形 1"/>
            <p:cNvSpPr/>
            <p:nvPr/>
          </p:nvSpPr>
          <p:spPr>
            <a:xfrm>
              <a:off x="2963545" y="3456083"/>
              <a:ext cx="6480810" cy="2447925"/>
            </a:xfrm>
            <a:prstGeom prst="roundRect">
              <a:avLst/>
            </a:prstGeom>
            <a:solidFill>
              <a:srgbClr val="9DD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3110230" y="3657376"/>
              <a:ext cx="6248400" cy="2135129"/>
              <a:chOff x="2049" y="12414"/>
              <a:chExt cx="7359" cy="2792"/>
            </a:xfrm>
          </p:grpSpPr>
          <p:sp>
            <p:nvSpPr>
              <p:cNvPr id="196" name="文本框 195"/>
              <p:cNvSpPr txBox="1"/>
              <p:nvPr/>
            </p:nvSpPr>
            <p:spPr>
              <a:xfrm>
                <a:off x="2514" y="12600"/>
                <a:ext cx="1680" cy="99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周期脉冲发生器</a:t>
                </a: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5412" y="12600"/>
                <a:ext cx="1680" cy="99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声门脉冲模型</a:t>
                </a:r>
              </a:p>
            </p:txBody>
          </p:sp>
          <p:sp>
            <p:nvSpPr>
              <p:cNvPr id="198" name="直接连接符 197"/>
              <p:cNvSpPr/>
              <p:nvPr/>
            </p:nvSpPr>
            <p:spPr>
              <a:xfrm>
                <a:off x="4194" y="13096"/>
                <a:ext cx="121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99" name="直接连接符 198"/>
              <p:cNvSpPr/>
              <p:nvPr/>
            </p:nvSpPr>
            <p:spPr>
              <a:xfrm>
                <a:off x="7092" y="13096"/>
                <a:ext cx="8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0" name="流程图: 汇总连接 199"/>
              <p:cNvSpPr/>
              <p:nvPr/>
            </p:nvSpPr>
            <p:spPr>
              <a:xfrm>
                <a:off x="7932" y="12848"/>
                <a:ext cx="462" cy="496"/>
              </a:xfrm>
              <a:prstGeom prst="flowChartSummingJunct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直接连接符 200"/>
              <p:cNvSpPr/>
              <p:nvPr/>
            </p:nvSpPr>
            <p:spPr>
              <a:xfrm>
                <a:off x="8394" y="13096"/>
                <a:ext cx="756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2" name="直接连接符 201"/>
              <p:cNvSpPr/>
              <p:nvPr/>
            </p:nvSpPr>
            <p:spPr>
              <a:xfrm flipV="1">
                <a:off x="8142" y="13344"/>
                <a:ext cx="0" cy="93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3" name="直接连接符 202"/>
              <p:cNvSpPr/>
              <p:nvPr/>
            </p:nvSpPr>
            <p:spPr>
              <a:xfrm flipV="1">
                <a:off x="3312" y="13592"/>
                <a:ext cx="0" cy="80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4" name="文本框 203"/>
              <p:cNvSpPr txBox="1"/>
              <p:nvPr/>
            </p:nvSpPr>
            <p:spPr>
              <a:xfrm>
                <a:off x="2049" y="14026"/>
                <a:ext cx="1218" cy="5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基音周期</a:t>
                </a: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6714" y="13841"/>
                <a:ext cx="1806" cy="5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幅度控制</a:t>
                </a: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8520" y="12414"/>
                <a:ext cx="888" cy="6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3799" y="14648"/>
                <a:ext cx="3864" cy="5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图1 浊音激励的产生</a:t>
                </a:r>
              </a:p>
            </p:txBody>
          </p:sp>
        </p:grpSp>
        <p:graphicFrame>
          <p:nvGraphicFramePr>
            <p:cNvPr id="208" name="对象 207"/>
            <p:cNvGraphicFramePr/>
            <p:nvPr/>
          </p:nvGraphicFramePr>
          <p:xfrm>
            <a:off x="7998460" y="4774978"/>
            <a:ext cx="2540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5" r:id="rId3" imgW="190500" imgH="228600" progId="Equation.3">
                    <p:embed/>
                  </p:oleObj>
                </mc:Choice>
                <mc:Fallback>
                  <p:oleObj r:id="rId3" imgW="190500" imgH="228600" progId="Equation.3">
                    <p:embed/>
                    <p:pic>
                      <p:nvPicPr>
                        <p:cNvPr id="0" name="对象 153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998460" y="4774978"/>
                          <a:ext cx="254000" cy="3048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" name="对象 208"/>
            <p:cNvGraphicFramePr/>
            <p:nvPr/>
          </p:nvGraphicFramePr>
          <p:xfrm>
            <a:off x="8596630" y="3603403"/>
            <a:ext cx="53340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6" r:id="rId5" imgW="381000" imgH="228600" progId="Equation.3">
                    <p:embed/>
                  </p:oleObj>
                </mc:Choice>
                <mc:Fallback>
                  <p:oleObj r:id="rId5" imgW="381000" imgH="228600" progId="Equation.3">
                    <p:embed/>
                    <p:pic>
                      <p:nvPicPr>
                        <p:cNvPr id="0" name="对象 1537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596630" y="3603403"/>
                          <a:ext cx="533400" cy="4540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0" name="对象 209"/>
            <p:cNvGraphicFramePr/>
            <p:nvPr/>
          </p:nvGraphicFramePr>
          <p:xfrm>
            <a:off x="6733178" y="4182974"/>
            <a:ext cx="5334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7" r:id="rId7" imgW="368300" imgH="203200" progId="Equation.3">
                    <p:embed/>
                  </p:oleObj>
                </mc:Choice>
                <mc:Fallback>
                  <p:oleObj r:id="rId7" imgW="368300" imgH="203200" progId="Equation.3">
                    <p:embed/>
                    <p:pic>
                      <p:nvPicPr>
                        <p:cNvPr id="0" name="对象 1537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33178" y="4182974"/>
                          <a:ext cx="533400" cy="287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4495790" y="84713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1F4E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浊音的产生模型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94306" y="1936549"/>
            <a:ext cx="6802754" cy="3430942"/>
            <a:chOff x="2849246" y="2217219"/>
            <a:chExt cx="6802754" cy="3430942"/>
          </a:xfrm>
        </p:grpSpPr>
        <p:sp>
          <p:nvSpPr>
            <p:cNvPr id="30" name="圆角矩形 1"/>
            <p:cNvSpPr/>
            <p:nvPr/>
          </p:nvSpPr>
          <p:spPr>
            <a:xfrm>
              <a:off x="2849246" y="2261399"/>
              <a:ext cx="6802754" cy="3386762"/>
            </a:xfrm>
            <a:prstGeom prst="roundRect">
              <a:avLst>
                <a:gd name="adj" fmla="val 5524"/>
              </a:avLst>
            </a:prstGeom>
            <a:solidFill>
              <a:srgbClr val="9DD2E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318206" y="2217219"/>
              <a:ext cx="6165188" cy="3379047"/>
              <a:chOff x="2700" y="6744"/>
              <a:chExt cx="4488" cy="2453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700" y="7056"/>
                <a:ext cx="1620" cy="93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随机噪声发生器</a:t>
                </a:r>
              </a:p>
            </p:txBody>
          </p:sp>
          <p:sp>
            <p:nvSpPr>
              <p:cNvPr id="33" name="流程图: 汇总连接 32"/>
              <p:cNvSpPr/>
              <p:nvPr/>
            </p:nvSpPr>
            <p:spPr>
              <a:xfrm>
                <a:off x="5580" y="7212"/>
                <a:ext cx="540" cy="468"/>
              </a:xfrm>
              <a:prstGeom prst="flowChartSummingJunct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直接连接符 33"/>
              <p:cNvSpPr/>
              <p:nvPr/>
            </p:nvSpPr>
            <p:spPr>
              <a:xfrm>
                <a:off x="4320" y="7524"/>
                <a:ext cx="126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5" name="直接连接符 34"/>
              <p:cNvSpPr/>
              <p:nvPr/>
            </p:nvSpPr>
            <p:spPr>
              <a:xfrm flipV="1">
                <a:off x="5859" y="7680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6" name="直接连接符 35"/>
              <p:cNvSpPr/>
              <p:nvPr/>
            </p:nvSpPr>
            <p:spPr>
              <a:xfrm>
                <a:off x="6120" y="7524"/>
                <a:ext cx="7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7" name="文本框 36"/>
              <p:cNvSpPr txBox="1"/>
              <p:nvPr/>
            </p:nvSpPr>
            <p:spPr>
              <a:xfrm>
                <a:off x="5369" y="8304"/>
                <a:ext cx="1620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幅度控制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300" y="6744"/>
                <a:ext cx="888" cy="9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331" y="8772"/>
                <a:ext cx="2939" cy="4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图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2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清音激励的产生</a:t>
                </a:r>
              </a:p>
            </p:txBody>
          </p:sp>
        </p:grpSp>
        <p:graphicFrame>
          <p:nvGraphicFramePr>
            <p:cNvPr id="40" name="对象 39"/>
            <p:cNvGraphicFramePr/>
            <p:nvPr/>
          </p:nvGraphicFramePr>
          <p:xfrm>
            <a:off x="8097080" y="2561734"/>
            <a:ext cx="989068" cy="593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2" r:id="rId3" imgW="381000" imgH="228600" progId="Equation.3">
                    <p:embed/>
                  </p:oleObj>
                </mc:Choice>
                <mc:Fallback>
                  <p:oleObj r:id="rId3" imgW="381000" imgH="228600" progId="Equation.3">
                    <p:embed/>
                    <p:pic>
                      <p:nvPicPr>
                        <p:cNvPr id="0" name="对象 1639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97080" y="2561734"/>
                          <a:ext cx="989068" cy="5934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/>
            <p:cNvGraphicFramePr/>
            <p:nvPr/>
          </p:nvGraphicFramePr>
          <p:xfrm>
            <a:off x="8096886" y="4312084"/>
            <a:ext cx="511810" cy="483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3" r:id="rId5" imgW="228600" imgH="228600" progId="Equation.3">
                    <p:embed/>
                  </p:oleObj>
                </mc:Choice>
                <mc:Fallback>
                  <p:oleObj r:id="rId5" imgW="228600" imgH="228600" progId="Equation.3">
                    <p:embed/>
                    <p:pic>
                      <p:nvPicPr>
                        <p:cNvPr id="0" name="对象 1639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096886" y="4312084"/>
                          <a:ext cx="511810" cy="483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矩形 42"/>
          <p:cNvSpPr/>
          <p:nvPr/>
        </p:nvSpPr>
        <p:spPr>
          <a:xfrm>
            <a:off x="5494735" y="95000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1F4E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清音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4701193" y="671653"/>
            <a:ext cx="3001406" cy="840284"/>
            <a:chOff x="3135993" y="1051060"/>
            <a:chExt cx="3001406" cy="840284"/>
          </a:xfrm>
        </p:grpSpPr>
        <p:sp>
          <p:nvSpPr>
            <p:cNvPr id="189" name="矩形: 圆角 188"/>
            <p:cNvSpPr/>
            <p:nvPr/>
          </p:nvSpPr>
          <p:spPr>
            <a:xfrm>
              <a:off x="3839426" y="1280937"/>
              <a:ext cx="229797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3972879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声道模型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2319220" y="1731071"/>
            <a:ext cx="7769460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  <a:cs typeface="+mn-ea"/>
                <a:sym typeface="+mn-lt"/>
              </a:rPr>
              <a:t>         声道可以用一个全极点模型来模拟，其系统函数的极点对应为语音的共振峰 </a:t>
            </a:r>
          </a:p>
        </p:txBody>
      </p:sp>
      <p:graphicFrame>
        <p:nvGraphicFramePr>
          <p:cNvPr id="14" name="对象 13"/>
          <p:cNvGraphicFramePr/>
          <p:nvPr/>
        </p:nvGraphicFramePr>
        <p:xfrm>
          <a:off x="4597351" y="2680320"/>
          <a:ext cx="2997298" cy="143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2" r:id="rId3" imgW="1295400" imgH="622300" progId="Equation.3">
                  <p:embed/>
                </p:oleObj>
              </mc:Choice>
              <mc:Fallback>
                <p:oleObj r:id="rId3" imgW="1295400" imgH="622300" progId="Equation.3">
                  <p:embed/>
                  <p:pic>
                    <p:nvPicPr>
                      <p:cNvPr id="0" name="对象 174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351" y="2680320"/>
                        <a:ext cx="2997298" cy="1432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449002" y="3917224"/>
            <a:ext cx="6210300" cy="2581023"/>
            <a:chOff x="3294062" y="3888014"/>
            <a:chExt cx="6210300" cy="2581023"/>
          </a:xfrm>
        </p:grpSpPr>
        <p:sp>
          <p:nvSpPr>
            <p:cNvPr id="20" name="圆角矩形 1"/>
            <p:cNvSpPr/>
            <p:nvPr/>
          </p:nvSpPr>
          <p:spPr>
            <a:xfrm>
              <a:off x="3805237" y="4284889"/>
              <a:ext cx="4581525" cy="2060575"/>
            </a:xfrm>
            <a:prstGeom prst="roundRect">
              <a:avLst>
                <a:gd name="adj" fmla="val 7440"/>
              </a:avLst>
            </a:prstGeom>
            <a:solidFill>
              <a:srgbClr val="9DD2E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294062" y="3888014"/>
              <a:ext cx="6210300" cy="2581023"/>
              <a:chOff x="2340" y="7992"/>
              <a:chExt cx="5040" cy="250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4040" y="9065"/>
                <a:ext cx="1148" cy="70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直接连接符 22"/>
              <p:cNvSpPr/>
              <p:nvPr/>
            </p:nvSpPr>
            <p:spPr>
              <a:xfrm>
                <a:off x="3191" y="9377"/>
                <a:ext cx="849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5" name="直接连接符 24"/>
              <p:cNvSpPr/>
              <p:nvPr/>
            </p:nvSpPr>
            <p:spPr>
              <a:xfrm>
                <a:off x="5228" y="9377"/>
                <a:ext cx="67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6" name="直接连接符 25"/>
              <p:cNvSpPr/>
              <p:nvPr/>
            </p:nvSpPr>
            <p:spPr>
              <a:xfrm>
                <a:off x="4549" y="8597"/>
                <a:ext cx="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7" name="文本框 26"/>
              <p:cNvSpPr txBox="1"/>
              <p:nvPr/>
            </p:nvSpPr>
            <p:spPr>
              <a:xfrm>
                <a:off x="6246" y="8616"/>
                <a:ext cx="1134" cy="6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340" y="8616"/>
                <a:ext cx="1174" cy="6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376" y="7992"/>
                <a:ext cx="745" cy="6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569" y="9873"/>
                <a:ext cx="2089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图3 声道全极点模型</a:t>
                </a:r>
              </a:p>
            </p:txBody>
          </p:sp>
        </p:grpSp>
        <p:graphicFrame>
          <p:nvGraphicFramePr>
            <p:cNvPr id="33" name="对象 32"/>
            <p:cNvGraphicFramePr/>
            <p:nvPr/>
          </p:nvGraphicFramePr>
          <p:xfrm>
            <a:off x="4050347" y="4942114"/>
            <a:ext cx="56197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3" r:id="rId5" imgW="381000" imgH="228600" progId="Equation.3">
                    <p:embed/>
                  </p:oleObj>
                </mc:Choice>
                <mc:Fallback>
                  <p:oleObj r:id="rId5" imgW="381000" imgH="228600" progId="Equation.3">
                    <p:embed/>
                    <p:pic>
                      <p:nvPicPr>
                        <p:cNvPr id="0" name="对象 1745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050347" y="4942114"/>
                          <a:ext cx="561975" cy="3429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/>
            <p:nvPr/>
          </p:nvGraphicFramePr>
          <p:xfrm>
            <a:off x="6107747" y="4408714"/>
            <a:ext cx="31432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4" r:id="rId7" imgW="215900" imgH="228600" progId="Equation.3">
                    <p:embed/>
                  </p:oleObj>
                </mc:Choice>
                <mc:Fallback>
                  <p:oleObj r:id="rId7" imgW="215900" imgH="228600" progId="Equation.3">
                    <p:embed/>
                    <p:pic>
                      <p:nvPicPr>
                        <p:cNvPr id="0" name="对象 1745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107747" y="4408714"/>
                          <a:ext cx="314325" cy="3429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/>
            <p:nvPr/>
          </p:nvGraphicFramePr>
          <p:xfrm>
            <a:off x="7403147" y="4942114"/>
            <a:ext cx="5810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5" r:id="rId9" imgW="393065" imgH="215900" progId="Equation.3">
                    <p:embed/>
                  </p:oleObj>
                </mc:Choice>
                <mc:Fallback>
                  <p:oleObj r:id="rId9" imgW="393065" imgH="215900" progId="Equation.3">
                    <p:embed/>
                    <p:pic>
                      <p:nvPicPr>
                        <p:cNvPr id="0" name="对象 1745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403147" y="4942114"/>
                          <a:ext cx="581025" cy="3238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/>
            <p:nvPr/>
          </p:nvGraphicFramePr>
          <p:xfrm>
            <a:off x="5761672" y="5138964"/>
            <a:ext cx="581025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6" r:id="rId11" imgW="330200" imgH="203200" progId="Equation.3">
                    <p:embed/>
                  </p:oleObj>
                </mc:Choice>
                <mc:Fallback>
                  <p:oleObj r:id="rId11" imgW="330200" imgH="203200" progId="Equation.3">
                    <p:embed/>
                    <p:pic>
                      <p:nvPicPr>
                        <p:cNvPr id="0" name="对象 1745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61672" y="5138964"/>
                          <a:ext cx="581025" cy="3524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4701193" y="671653"/>
            <a:ext cx="3175988" cy="840284"/>
            <a:chOff x="3135993" y="1051060"/>
            <a:chExt cx="3175988" cy="840284"/>
          </a:xfrm>
        </p:grpSpPr>
        <p:sp>
          <p:nvSpPr>
            <p:cNvPr id="189" name="矩形: 圆角 188"/>
            <p:cNvSpPr/>
            <p:nvPr/>
          </p:nvSpPr>
          <p:spPr>
            <a:xfrm>
              <a:off x="3839426" y="1280937"/>
              <a:ext cx="247255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嘴唇辐射模型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2319220" y="1731071"/>
            <a:ext cx="7769460" cy="50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  <a:cs typeface="+mn-ea"/>
                <a:sym typeface="+mn-lt"/>
              </a:rPr>
              <a:t>嘴唇辐射模型与嘴型有关，其传输函数：</a:t>
            </a:r>
          </a:p>
        </p:txBody>
      </p:sp>
      <p:graphicFrame>
        <p:nvGraphicFramePr>
          <p:cNvPr id="24" name="对象 23"/>
          <p:cNvGraphicFramePr/>
          <p:nvPr/>
        </p:nvGraphicFramePr>
        <p:xfrm>
          <a:off x="4476396" y="2490774"/>
          <a:ext cx="3455108" cy="719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r:id="rId3" imgW="1143000" imgH="241300" progId="Equation.3">
                  <p:embed/>
                </p:oleObj>
              </mc:Choice>
              <mc:Fallback>
                <p:oleObj r:id="rId3" imgW="1143000" imgH="241300" progId="Equation.3">
                  <p:embed/>
                  <p:pic>
                    <p:nvPicPr>
                      <p:cNvPr id="0" name="对象 235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6396" y="2490774"/>
                        <a:ext cx="3455108" cy="71981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3382274" y="3588843"/>
            <a:ext cx="5643352" cy="2597504"/>
            <a:chOff x="3959860" y="3747135"/>
            <a:chExt cx="4955540" cy="2280920"/>
          </a:xfrm>
        </p:grpSpPr>
        <p:sp>
          <p:nvSpPr>
            <p:cNvPr id="30" name="圆角矩形 1"/>
            <p:cNvSpPr/>
            <p:nvPr/>
          </p:nvSpPr>
          <p:spPr>
            <a:xfrm>
              <a:off x="3959860" y="3747135"/>
              <a:ext cx="4581525" cy="2280920"/>
            </a:xfrm>
            <a:prstGeom prst="roundRect">
              <a:avLst>
                <a:gd name="adj" fmla="val 8355"/>
              </a:avLst>
            </a:prstGeom>
            <a:solidFill>
              <a:srgbClr val="9DD2E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962400" y="4114800"/>
              <a:ext cx="4953000" cy="1667445"/>
              <a:chOff x="2340" y="12516"/>
              <a:chExt cx="4954" cy="186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143" y="12825"/>
                <a:ext cx="1218" cy="70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直接连接符 41"/>
              <p:cNvSpPr/>
              <p:nvPr/>
            </p:nvSpPr>
            <p:spPr>
              <a:xfrm>
                <a:off x="3243" y="13137"/>
                <a:ext cx="90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" name="直接连接符 42"/>
              <p:cNvSpPr/>
              <p:nvPr/>
            </p:nvSpPr>
            <p:spPr>
              <a:xfrm>
                <a:off x="5403" y="13137"/>
                <a:ext cx="7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4" name="文本框 43"/>
              <p:cNvSpPr txBox="1"/>
              <p:nvPr/>
            </p:nvSpPr>
            <p:spPr>
              <a:xfrm>
                <a:off x="6120" y="12516"/>
                <a:ext cx="1174" cy="6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340" y="12516"/>
                <a:ext cx="1174" cy="6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614" y="13754"/>
                <a:ext cx="2276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图4 嘴唇辐射模型</a:t>
                </a:r>
              </a:p>
            </p:txBody>
          </p:sp>
        </p:grpSp>
        <p:graphicFrame>
          <p:nvGraphicFramePr>
            <p:cNvPr id="38" name="对象 37"/>
            <p:cNvGraphicFramePr/>
            <p:nvPr/>
          </p:nvGraphicFramePr>
          <p:xfrm>
            <a:off x="4572000" y="4267200"/>
            <a:ext cx="5619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6" r:id="rId5" imgW="381000" imgH="215900" progId="Equation.3">
                    <p:embed/>
                  </p:oleObj>
                </mc:Choice>
                <mc:Fallback>
                  <p:oleObj r:id="rId5" imgW="381000" imgH="215900" progId="Equation.3">
                    <p:embed/>
                    <p:pic>
                      <p:nvPicPr>
                        <p:cNvPr id="0" name="对象 2356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72000" y="4267200"/>
                          <a:ext cx="561975" cy="3238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/>
            <p:nvPr/>
          </p:nvGraphicFramePr>
          <p:xfrm>
            <a:off x="6096000" y="4495800"/>
            <a:ext cx="581025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7" r:id="rId7" imgW="330200" imgH="203200" progId="Equation.3">
                    <p:embed/>
                  </p:oleObj>
                </mc:Choice>
                <mc:Fallback>
                  <p:oleObj r:id="rId7" imgW="330200" imgH="203200" progId="Equation.3">
                    <p:embed/>
                    <p:pic>
                      <p:nvPicPr>
                        <p:cNvPr id="0" name="对象 2356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96000" y="4495800"/>
                          <a:ext cx="581025" cy="3524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/>
            <p:nvPr/>
          </p:nvGraphicFramePr>
          <p:xfrm>
            <a:off x="7315200" y="4191000"/>
            <a:ext cx="5619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8" r:id="rId9" imgW="381000" imgH="215900" progId="Equation.3">
                    <p:embed/>
                  </p:oleObj>
                </mc:Choice>
                <mc:Fallback>
                  <p:oleObj r:id="rId9" imgW="381000" imgH="215900" progId="Equation.3">
                    <p:embed/>
                    <p:pic>
                      <p:nvPicPr>
                        <p:cNvPr id="0" name="对象 2356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315200" y="4191000"/>
                          <a:ext cx="561975" cy="3238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4701193" y="901530"/>
            <a:ext cx="3175988" cy="610407"/>
            <a:chOff x="3135993" y="1280937"/>
            <a:chExt cx="3175988" cy="610407"/>
          </a:xfrm>
        </p:grpSpPr>
        <p:sp>
          <p:nvSpPr>
            <p:cNvPr id="189" name="矩形: 圆角 188"/>
            <p:cNvSpPr/>
            <p:nvPr/>
          </p:nvSpPr>
          <p:spPr>
            <a:xfrm>
              <a:off x="3839426" y="1280937"/>
              <a:ext cx="247255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397287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完整数学模型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817495" y="2057400"/>
            <a:ext cx="6826603" cy="3980815"/>
            <a:chOff x="2817495" y="2057400"/>
            <a:chExt cx="6826603" cy="3980815"/>
          </a:xfrm>
        </p:grpSpPr>
        <p:sp>
          <p:nvSpPr>
            <p:cNvPr id="21" name="圆角矩形 1"/>
            <p:cNvSpPr/>
            <p:nvPr/>
          </p:nvSpPr>
          <p:spPr>
            <a:xfrm>
              <a:off x="2817495" y="2066925"/>
              <a:ext cx="6772910" cy="3971290"/>
            </a:xfrm>
            <a:prstGeom prst="roundRect">
              <a:avLst>
                <a:gd name="adj" fmla="val 6434"/>
              </a:avLst>
            </a:prstGeom>
            <a:solidFill>
              <a:srgbClr val="9DD2E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954020" y="2057400"/>
              <a:ext cx="6690078" cy="3980426"/>
              <a:chOff x="2340" y="6744"/>
              <a:chExt cx="9482" cy="4858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2340" y="7680"/>
                <a:ext cx="1260" cy="93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周期脉冲发生器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320" y="7524"/>
                <a:ext cx="1260" cy="93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声门脉冲模型</a:t>
                </a:r>
                <a:r>
                  <a:rPr lang="en-US" altLang="zh-CN" sz="1600">
                    <a:latin typeface="Times New Roman" panose="02020603050405020304" pitchFamily="18" charset="0"/>
                  </a:rPr>
                  <a:t>G(z)</a:t>
                </a:r>
              </a:p>
            </p:txBody>
          </p:sp>
          <p:sp>
            <p:nvSpPr>
              <p:cNvPr id="26" name="流程图: 汇总连接 25"/>
              <p:cNvSpPr/>
              <p:nvPr/>
            </p:nvSpPr>
            <p:spPr>
              <a:xfrm>
                <a:off x="6300" y="7836"/>
                <a:ext cx="360" cy="312"/>
              </a:xfrm>
              <a:prstGeom prst="flowChartSummingJunct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880" y="9708"/>
                <a:ext cx="1440" cy="87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</a:rPr>
                  <a:t>随机噪声发生器</a:t>
                </a:r>
              </a:p>
            </p:txBody>
          </p:sp>
          <p:sp>
            <p:nvSpPr>
              <p:cNvPr id="29" name="流程图: 汇总连接 28"/>
              <p:cNvSpPr/>
              <p:nvPr/>
            </p:nvSpPr>
            <p:spPr>
              <a:xfrm>
                <a:off x="6300" y="9864"/>
                <a:ext cx="360" cy="312"/>
              </a:xfrm>
              <a:prstGeom prst="flowChartSummingJunct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直接连接符 30"/>
              <p:cNvSpPr/>
              <p:nvPr/>
            </p:nvSpPr>
            <p:spPr>
              <a:xfrm>
                <a:off x="4320" y="10020"/>
                <a:ext cx="198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2" name="直接连接符 31"/>
              <p:cNvSpPr/>
              <p:nvPr/>
            </p:nvSpPr>
            <p:spPr>
              <a:xfrm flipV="1">
                <a:off x="6480" y="10176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3" name="直接连接符 32"/>
              <p:cNvSpPr/>
              <p:nvPr/>
            </p:nvSpPr>
            <p:spPr>
              <a:xfrm>
                <a:off x="3600" y="7992"/>
                <a:ext cx="7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4" name="直接连接符 33"/>
              <p:cNvSpPr/>
              <p:nvPr/>
            </p:nvSpPr>
            <p:spPr>
              <a:xfrm>
                <a:off x="5580" y="7992"/>
                <a:ext cx="7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5" name="直接连接符 34"/>
              <p:cNvSpPr/>
              <p:nvPr/>
            </p:nvSpPr>
            <p:spPr>
              <a:xfrm>
                <a:off x="6480" y="7212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36" name="文本框 35"/>
              <p:cNvSpPr txBox="1"/>
              <p:nvPr/>
            </p:nvSpPr>
            <p:spPr>
              <a:xfrm>
                <a:off x="9540" y="8616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辐射模型</a:t>
                </a:r>
                <a:r>
                  <a:rPr lang="en-US" altLang="zh-CN" sz="1600">
                    <a:latin typeface="Times New Roman" panose="02020603050405020304" pitchFamily="18" charset="0"/>
                  </a:rPr>
                  <a:t>R(z)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7740" y="8616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声道模型</a:t>
                </a:r>
                <a:r>
                  <a:rPr lang="en-US" altLang="zh-CN" sz="1600">
                    <a:latin typeface="Times New Roman" panose="02020603050405020304" pitchFamily="18" charset="0"/>
                  </a:rPr>
                  <a:t>V(z)</a:t>
                </a:r>
              </a:p>
            </p:txBody>
          </p:sp>
          <p:sp>
            <p:nvSpPr>
              <p:cNvPr id="48" name="直接连接符 47"/>
              <p:cNvSpPr/>
              <p:nvPr/>
            </p:nvSpPr>
            <p:spPr>
              <a:xfrm>
                <a:off x="6660" y="7992"/>
                <a:ext cx="18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" name="直接连接符 48"/>
              <p:cNvSpPr/>
              <p:nvPr/>
            </p:nvSpPr>
            <p:spPr>
              <a:xfrm>
                <a:off x="6660" y="10020"/>
                <a:ext cx="18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" name="直接连接符 49"/>
              <p:cNvSpPr/>
              <p:nvPr/>
            </p:nvSpPr>
            <p:spPr>
              <a:xfrm>
                <a:off x="7200" y="9084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1" name="直接连接符 50"/>
              <p:cNvSpPr/>
              <p:nvPr/>
            </p:nvSpPr>
            <p:spPr>
              <a:xfrm>
                <a:off x="6840" y="7992"/>
                <a:ext cx="0" cy="78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52" name="直接连接符 51"/>
              <p:cNvSpPr/>
              <p:nvPr/>
            </p:nvSpPr>
            <p:spPr>
              <a:xfrm flipV="1">
                <a:off x="6840" y="9240"/>
                <a:ext cx="0" cy="78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53" name="直接连接符 52"/>
              <p:cNvSpPr/>
              <p:nvPr/>
            </p:nvSpPr>
            <p:spPr>
              <a:xfrm flipH="1" flipV="1">
                <a:off x="6840" y="8775"/>
                <a:ext cx="36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4" name="直接连接符 53"/>
              <p:cNvSpPr/>
              <p:nvPr/>
            </p:nvSpPr>
            <p:spPr>
              <a:xfrm>
                <a:off x="9000" y="9084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5" name="直接连接符 54"/>
              <p:cNvSpPr/>
              <p:nvPr/>
            </p:nvSpPr>
            <p:spPr>
              <a:xfrm>
                <a:off x="10800" y="9084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6" name="直接连接符 55"/>
              <p:cNvSpPr/>
              <p:nvPr/>
            </p:nvSpPr>
            <p:spPr>
              <a:xfrm>
                <a:off x="2880" y="7056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7" name="文本框 56"/>
              <p:cNvSpPr txBox="1"/>
              <p:nvPr/>
            </p:nvSpPr>
            <p:spPr>
              <a:xfrm>
                <a:off x="2880" y="6900"/>
                <a:ext cx="144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基音周期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6300" y="6744"/>
                <a:ext cx="823" cy="7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480" y="10332"/>
                <a:ext cx="823" cy="7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endParaRPr lang="zh-CN" altLang="en-US" sz="1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6120" y="8460"/>
                <a:ext cx="72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</a:rPr>
                  <a:t>浊音</a:t>
                </a:r>
              </a:p>
            </p:txBody>
          </p:sp>
          <p:sp>
            <p:nvSpPr>
              <p:cNvPr id="61" name="直接连接符 60"/>
              <p:cNvSpPr/>
              <p:nvPr/>
            </p:nvSpPr>
            <p:spPr>
              <a:xfrm>
                <a:off x="8280" y="8148"/>
                <a:ext cx="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2" name="文本框 61"/>
              <p:cNvSpPr txBox="1"/>
              <p:nvPr/>
            </p:nvSpPr>
            <p:spPr>
              <a:xfrm>
                <a:off x="7740" y="7680"/>
                <a:ext cx="144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</a:rPr>
                  <a:t>声道参数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120" y="9084"/>
                <a:ext cx="72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</a:rPr>
                  <a:t>清音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0873" y="8236"/>
                <a:ext cx="949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语音</a:t>
                </a:r>
              </a:p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信号</a:t>
                </a: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4606" y="11134"/>
                <a:ext cx="468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 eaLnBrk="0" hangingPunct="0">
                  <a:spcBef>
                    <a:spcPct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图5  语音信号产生的数字模型</a:t>
                </a:r>
              </a:p>
            </p:txBody>
          </p:sp>
        </p:grpSp>
        <p:graphicFrame>
          <p:nvGraphicFramePr>
            <p:cNvPr id="66" name="对象 65"/>
            <p:cNvGraphicFramePr/>
            <p:nvPr/>
          </p:nvGraphicFramePr>
          <p:xfrm>
            <a:off x="5916930" y="2209800"/>
            <a:ext cx="4445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2" r:id="rId3" imgW="215900" imgH="228600" progId="Equation.3">
                    <p:embed/>
                  </p:oleObj>
                </mc:Choice>
                <mc:Fallback>
                  <p:oleObj r:id="rId3" imgW="215900" imgH="228600" progId="Equation.3">
                    <p:embed/>
                    <p:pic>
                      <p:nvPicPr>
                        <p:cNvPr id="0" name="对象 1846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16930" y="2209800"/>
                          <a:ext cx="444500" cy="457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/>
            <p:cNvGraphicFramePr/>
            <p:nvPr/>
          </p:nvGraphicFramePr>
          <p:xfrm>
            <a:off x="5925820" y="5029200"/>
            <a:ext cx="49053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3" r:id="rId5" imgW="215900" imgH="228600" progId="Equation.3">
                    <p:embed/>
                  </p:oleObj>
                </mc:Choice>
                <mc:Fallback>
                  <p:oleObj r:id="rId5" imgW="215900" imgH="228600" progId="Equation.3">
                    <p:embed/>
                    <p:pic>
                      <p:nvPicPr>
                        <p:cNvPr id="0" name="对象 1846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925820" y="5029200"/>
                          <a:ext cx="490538" cy="504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/>
          <p:cNvGrpSpPr/>
          <p:nvPr/>
        </p:nvGrpSpPr>
        <p:grpSpPr>
          <a:xfrm>
            <a:off x="4701193" y="901530"/>
            <a:ext cx="3175988" cy="610407"/>
            <a:chOff x="3135993" y="1280937"/>
            <a:chExt cx="3175988" cy="610407"/>
          </a:xfrm>
        </p:grpSpPr>
        <p:sp>
          <p:nvSpPr>
            <p:cNvPr id="189" name="矩形: 圆角 188"/>
            <p:cNvSpPr/>
            <p:nvPr/>
          </p:nvSpPr>
          <p:spPr>
            <a:xfrm>
              <a:off x="3839426" y="1280937"/>
              <a:ext cx="247255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4289465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系统函数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对象 40"/>
          <p:cNvGraphicFramePr/>
          <p:nvPr/>
        </p:nvGraphicFramePr>
        <p:xfrm>
          <a:off x="4471196" y="2130419"/>
          <a:ext cx="3932315" cy="570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r:id="rId4" imgW="1384300" imgH="203200" progId="Equation.3">
                  <p:embed/>
                </p:oleObj>
              </mc:Choice>
              <mc:Fallback>
                <p:oleObj r:id="rId4" imgW="1384300" imgH="203200" progId="Equation.3">
                  <p:embed/>
                  <p:pic>
                    <p:nvPicPr>
                      <p:cNvPr id="0" name="对象 194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1196" y="2130419"/>
                        <a:ext cx="3932315" cy="57025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: 圆角 42"/>
          <p:cNvSpPr/>
          <p:nvPr/>
        </p:nvSpPr>
        <p:spPr>
          <a:xfrm>
            <a:off x="4143955" y="3746926"/>
            <a:ext cx="5743964" cy="1280783"/>
          </a:xfrm>
          <a:prstGeom prst="roundRect">
            <a:avLst>
              <a:gd name="adj" fmla="val 14803"/>
            </a:avLst>
          </a:prstGeom>
          <a:solidFill>
            <a:schemeClr val="bg1">
              <a:alpha val="5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287560" y="3678795"/>
            <a:ext cx="1341632" cy="1341632"/>
            <a:chOff x="1882937" y="2051686"/>
            <a:chExt cx="1438016" cy="1438016"/>
          </a:xfrm>
        </p:grpSpPr>
        <p:sp>
          <p:nvSpPr>
            <p:cNvPr id="46" name="椭圆 45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176062" y="2576410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参数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ele xmlns="" attr="{4FDE4C3D-1FC1-4A5A-81F2-75BCD063B22A}"/>
                  </a:ext>
                </a:extLst>
              </p:cNvPr>
              <p:cNvSpPr txBox="1"/>
              <p:nvPr/>
            </p:nvSpPr>
            <p:spPr>
              <a:xfrm>
                <a:off x="4902670" y="3827381"/>
                <a:ext cx="4721777" cy="120032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zh-CN" altLang="en-US" sz="2400" dirty="0">
                    <a:latin typeface="+mj-lt"/>
                  </a:rPr>
                  <a:t>参数：声道参数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，</a:t>
                </a:r>
                <a:r>
                  <a:rPr lang="en-US" altLang="zh-CN" sz="2400" i="1" dirty="0">
                    <a:latin typeface="+mj-lt"/>
                  </a:rPr>
                  <a:t>G </a:t>
                </a:r>
                <a:r>
                  <a:rPr lang="zh-CN" altLang="en-US" sz="2400" dirty="0">
                    <a:latin typeface="+mj-lt"/>
                  </a:rPr>
                  <a:t>，基音周期，</a:t>
                </a:r>
                <a:r>
                  <a:rPr lang="en-US" altLang="zh-CN" sz="2400" i="1" dirty="0">
                    <a:latin typeface="+mj-lt"/>
                  </a:rPr>
                  <a:t>A</a:t>
                </a:r>
                <a:r>
                  <a:rPr lang="en-US" altLang="zh-CN" sz="2400" i="1" baseline="-25000" dirty="0">
                    <a:latin typeface="+mj-lt"/>
                  </a:rPr>
                  <a:t>v</a:t>
                </a:r>
                <a:r>
                  <a:rPr lang="zh-CN" altLang="en-US" sz="2400" dirty="0">
                    <a:latin typeface="+mj-lt"/>
                  </a:rPr>
                  <a:t>、</a:t>
                </a:r>
                <a:r>
                  <a:rPr lang="en-US" altLang="zh-CN" sz="2400" i="1" dirty="0">
                    <a:latin typeface="+mj-lt"/>
                  </a:rPr>
                  <a:t>A</a:t>
                </a:r>
                <a:r>
                  <a:rPr lang="en-US" altLang="zh-CN" sz="2400" i="1" baseline="-25000" dirty="0">
                    <a:latin typeface="+mj-lt"/>
                  </a:rPr>
                  <a:t>N</a:t>
                </a:r>
                <a:r>
                  <a:rPr lang="zh-CN" altLang="en-US" sz="2400" dirty="0">
                    <a:latin typeface="+mj-lt"/>
                  </a:rPr>
                  <a:t>以及清浊音判别等都是随时间而缓慢变化的 </a:t>
                </a: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0" y="3827381"/>
                <a:ext cx="4721777" cy="1200329"/>
              </a:xfrm>
              <a:prstGeom prst="rect">
                <a:avLst/>
              </a:prstGeom>
              <a:blipFill rotWithShape="1">
                <a:blip r:embed="rId6"/>
                <a:stretch>
                  <a:fillRect l="-1935" t="-4569" r="-2065" b="-1066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语音的数字模型是一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个</a:t>
            </a:r>
            <a:r>
              <a:rPr lang="zh-CN" altLang="en-US" sz="2400" dirty="0" smtClean="0">
                <a:solidFill>
                  <a:srgbClr val="639EF4"/>
                </a:solidFill>
                <a:latin typeface="+mj-ea"/>
              </a:rPr>
              <a:t> </a:t>
            </a:r>
            <a:r>
              <a:rPr lang="en-US" altLang="zh-CN" sz="2400" dirty="0" smtClean="0">
                <a:solidFill>
                  <a:srgbClr val="639EF4"/>
                </a:solidFill>
                <a:latin typeface="+mj-ea"/>
              </a:rPr>
              <a:t>[</a:t>
            </a:r>
            <a:r>
              <a:rPr lang="zh-CN" altLang="en-US" sz="2400" dirty="0" smtClean="0">
                <a:solidFill>
                  <a:srgbClr val="639EF4"/>
                </a:solidFill>
                <a:latin typeface="+mj-ea"/>
              </a:rPr>
              <a:t>填空</a:t>
            </a:r>
            <a:r>
              <a:rPr lang="en-US" altLang="zh-CN" sz="2400" dirty="0" smtClean="0">
                <a:solidFill>
                  <a:srgbClr val="639EF4"/>
                </a:solidFill>
                <a:latin typeface="+mj-ea"/>
              </a:rPr>
              <a:t>1]</a:t>
            </a:r>
            <a:r>
              <a:rPr lang="en-US" altLang="zh-CN" sz="24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线性系统，在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10~20ms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的时间内是时不变系统 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216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8" y="3447992"/>
            <a:ext cx="5896291" cy="819208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cs typeface="+mn-ea"/>
                <a:sym typeface="+mn-lt"/>
              </a:rPr>
              <a:t>人类听觉特点</a:t>
            </a: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332480" y="816453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940060" y="1158189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/>
          <p:cNvSpPr>
            <a:spLocks noChangeAspect="1"/>
          </p:cNvSpPr>
          <p:nvPr/>
        </p:nvSpPr>
        <p:spPr bwMode="auto">
          <a:xfrm>
            <a:off x="3489408" y="961747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73814" y="881138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rPr>
              <a:t>人类听觉特点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14151" y="2254581"/>
            <a:ext cx="4963698" cy="617070"/>
            <a:chOff x="5493750" y="892151"/>
            <a:chExt cx="4963698" cy="617070"/>
          </a:xfrm>
        </p:grpSpPr>
        <p:sp>
          <p:nvSpPr>
            <p:cNvPr id="13" name="矩形: 圆角 1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5" name="矩形: 圆角 14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语音的产生及数字模型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14151" y="3450068"/>
            <a:ext cx="4963698" cy="617070"/>
            <a:chOff x="5493750" y="892151"/>
            <a:chExt cx="4963698" cy="617070"/>
          </a:xfrm>
        </p:grpSpPr>
        <p:sp>
          <p:nvSpPr>
            <p:cNvPr id="17" name="矩形: 圆角 16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0" name="矩形: 圆角 1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听觉系统和语音感知</a:t>
              </a:r>
              <a:endParaRPr lang="zh-CN" altLang="en-US" sz="2400" dirty="0">
                <a:solidFill>
                  <a:srgbClr val="0F73EE"/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14151" y="4645555"/>
            <a:ext cx="4963698" cy="617070"/>
            <a:chOff x="5493750" y="892151"/>
            <a:chExt cx="4963698" cy="617070"/>
          </a:xfrm>
        </p:grpSpPr>
        <p:sp>
          <p:nvSpPr>
            <p:cNvPr id="22" name="矩形: 圆角 2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24" name="矩形: 圆角 2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语音的质量评价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 bldLvl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语音的产生及数字模型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9" name="组合 65538"/>
          <p:cNvGrpSpPr/>
          <p:nvPr/>
        </p:nvGrpSpPr>
        <p:grpSpPr>
          <a:xfrm>
            <a:off x="1654223" y="3634855"/>
            <a:ext cx="4154183" cy="1610098"/>
            <a:chOff x="1076853" y="5080315"/>
            <a:chExt cx="5054600" cy="195908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: 圆角 172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5536" name="组合 65535"/>
          <p:cNvGrpSpPr/>
          <p:nvPr/>
        </p:nvGrpSpPr>
        <p:grpSpPr>
          <a:xfrm>
            <a:off x="4062527" y="210491"/>
            <a:ext cx="4355872" cy="1109044"/>
            <a:chOff x="3279913" y="488294"/>
            <a:chExt cx="4355872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4355872" cy="687881"/>
              <a:chOff x="3279913" y="909457"/>
              <a:chExt cx="4355872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435587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22148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l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语音的研究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2135833" y="3846974"/>
            <a:ext cx="2954655" cy="1142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从语音的产生和语音</a:t>
            </a:r>
            <a:endParaRPr lang="en-US" altLang="zh-CN" sz="2400" dirty="0">
              <a:latin typeface="+mn-ea"/>
            </a:endParaRP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的感知方面来研究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6383596" y="3634855"/>
            <a:ext cx="4154183" cy="1610098"/>
            <a:chOff x="1076853" y="5080315"/>
            <a:chExt cx="5054600" cy="1959087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: 圆角 178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675583" y="4163374"/>
            <a:ext cx="3570208" cy="588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从信号处理的角度来研究</a:t>
            </a:r>
          </a:p>
        </p:txBody>
      </p:sp>
      <p:sp>
        <p:nvSpPr>
          <p:cNvPr id="180" name="椭圆 179"/>
          <p:cNvSpPr/>
          <p:nvPr/>
        </p:nvSpPr>
        <p:spPr>
          <a:xfrm>
            <a:off x="1249680" y="2161445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1857260" y="2503181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atom_192635"/>
          <p:cNvSpPr>
            <a:spLocks noChangeAspect="1"/>
          </p:cNvSpPr>
          <p:nvPr/>
        </p:nvSpPr>
        <p:spPr bwMode="auto">
          <a:xfrm>
            <a:off x="1406608" y="2306739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3" name="矩形 182"/>
          <p:cNvSpPr/>
          <p:nvPr/>
        </p:nvSpPr>
        <p:spPr>
          <a:xfrm>
            <a:off x="2491014" y="2226130"/>
            <a:ext cx="6450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人类对于语音的研究包括两个方面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0" grpId="0" animBg="1"/>
      <p:bldP spid="182" grpId="0" animBg="1"/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组合 183"/>
          <p:cNvGrpSpPr/>
          <p:nvPr/>
        </p:nvGrpSpPr>
        <p:grpSpPr>
          <a:xfrm>
            <a:off x="849203" y="1877789"/>
            <a:ext cx="1950390" cy="554008"/>
            <a:chOff x="1962783" y="3317604"/>
            <a:chExt cx="1950390" cy="554008"/>
          </a:xfrm>
        </p:grpSpPr>
        <p:sp>
          <p:nvSpPr>
            <p:cNvPr id="185" name="矩形: 圆角 184"/>
            <p:cNvSpPr/>
            <p:nvPr/>
          </p:nvSpPr>
          <p:spPr>
            <a:xfrm>
              <a:off x="1962783" y="3317604"/>
              <a:ext cx="191068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1962784" y="3384550"/>
              <a:ext cx="19503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语言的产生</a:t>
              </a:r>
            </a:p>
          </p:txBody>
        </p:sp>
      </p:grpSp>
      <p:sp>
        <p:nvSpPr>
          <p:cNvPr id="187" name="矩形 186"/>
          <p:cNvSpPr/>
          <p:nvPr/>
        </p:nvSpPr>
        <p:spPr>
          <a:xfrm>
            <a:off x="3062115" y="1797404"/>
            <a:ext cx="5416868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决定想传达给对方的内容是什么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将内容转化成语言的形式（词和语法）</a:t>
            </a:r>
          </a:p>
        </p:txBody>
      </p:sp>
      <p:grpSp>
        <p:nvGrpSpPr>
          <p:cNvPr id="200" name="组合 199"/>
          <p:cNvGrpSpPr/>
          <p:nvPr/>
        </p:nvGrpSpPr>
        <p:grpSpPr>
          <a:xfrm>
            <a:off x="3802626" y="210491"/>
            <a:ext cx="4875674" cy="1109044"/>
            <a:chOff x="3279913" y="488294"/>
            <a:chExt cx="4875674" cy="1109044"/>
          </a:xfrm>
        </p:grpSpPr>
        <p:grpSp>
          <p:nvGrpSpPr>
            <p:cNvPr id="201" name="组合 200"/>
            <p:cNvGrpSpPr/>
            <p:nvPr/>
          </p:nvGrpSpPr>
          <p:grpSpPr>
            <a:xfrm>
              <a:off x="3279913" y="909457"/>
              <a:ext cx="4875674" cy="687881"/>
              <a:chOff x="3279913" y="909457"/>
              <a:chExt cx="4875674" cy="687881"/>
            </a:xfrm>
          </p:grpSpPr>
          <p:sp>
            <p:nvSpPr>
              <p:cNvPr id="355" name="矩形: 圆角 354"/>
              <p:cNvSpPr/>
              <p:nvPr/>
            </p:nvSpPr>
            <p:spPr>
              <a:xfrm>
                <a:off x="3279913" y="909457"/>
                <a:ext cx="487567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56" name="文本框 355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人类对语言的认识</a:t>
                </a:r>
              </a:p>
            </p:txBody>
          </p:sp>
        </p:grpSp>
        <p:grpSp>
          <p:nvGrpSpPr>
            <p:cNvPr id="202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03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57" name="组合 356"/>
          <p:cNvGrpSpPr/>
          <p:nvPr/>
        </p:nvGrpSpPr>
        <p:grpSpPr>
          <a:xfrm>
            <a:off x="849203" y="3182358"/>
            <a:ext cx="1920050" cy="554008"/>
            <a:chOff x="1962783" y="3317604"/>
            <a:chExt cx="1920050" cy="554008"/>
          </a:xfrm>
        </p:grpSpPr>
        <p:sp>
          <p:nvSpPr>
            <p:cNvPr id="358" name="矩形: 圆角 357"/>
            <p:cNvSpPr/>
            <p:nvPr/>
          </p:nvSpPr>
          <p:spPr>
            <a:xfrm>
              <a:off x="1962783" y="3317604"/>
              <a:ext cx="191068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1972153" y="3384550"/>
              <a:ext cx="1910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语言学</a:t>
              </a:r>
            </a:p>
          </p:txBody>
        </p:sp>
      </p:grpSp>
      <p:sp>
        <p:nvSpPr>
          <p:cNvPr id="360" name="矩形 359"/>
          <p:cNvSpPr/>
          <p:nvPr/>
        </p:nvSpPr>
        <p:spPr>
          <a:xfrm>
            <a:off x="3060764" y="3085778"/>
            <a:ext cx="7770792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研究语音中各个音的排列规则及其含义，包括重音、语调、声调等（各国语言，各民族语言，地方方言等）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849203" y="4574955"/>
            <a:ext cx="1950390" cy="554008"/>
            <a:chOff x="1962783" y="3317604"/>
            <a:chExt cx="1950390" cy="554008"/>
          </a:xfrm>
        </p:grpSpPr>
        <p:sp>
          <p:nvSpPr>
            <p:cNvPr id="168" name="矩形: 圆角 167"/>
            <p:cNvSpPr/>
            <p:nvPr/>
          </p:nvSpPr>
          <p:spPr>
            <a:xfrm>
              <a:off x="1962783" y="3317604"/>
              <a:ext cx="191068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1972154" y="3384550"/>
              <a:ext cx="19410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语音学</a:t>
              </a:r>
            </a:p>
          </p:txBody>
        </p:sp>
      </p:grpSp>
      <p:sp>
        <p:nvSpPr>
          <p:cNvPr id="170" name="矩形 169"/>
          <p:cNvSpPr/>
          <p:nvPr/>
        </p:nvSpPr>
        <p:spPr>
          <a:xfrm>
            <a:off x="3124517" y="4553873"/>
            <a:ext cx="7770792" cy="1392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研究语音信号是由哪些最基本的单位组成的，发声器官是如何发出声音的，建立语音产生模型，便于人类对语音信号的特性进行研究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360" grpId="0"/>
      <p:bldP spid="1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 （      ）研究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语音中各个音的排列规则及其含义，包括重音、语调、声调等（各国语言，各民族语言，地方方言等）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语言学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语音学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356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组合 199"/>
          <p:cNvGrpSpPr/>
          <p:nvPr/>
        </p:nvGrpSpPr>
        <p:grpSpPr>
          <a:xfrm>
            <a:off x="4376752" y="210491"/>
            <a:ext cx="3605553" cy="1109044"/>
            <a:chOff x="3279913" y="488294"/>
            <a:chExt cx="3605553" cy="1109044"/>
          </a:xfrm>
        </p:grpSpPr>
        <p:grpSp>
          <p:nvGrpSpPr>
            <p:cNvPr id="201" name="组合 200"/>
            <p:cNvGrpSpPr/>
            <p:nvPr/>
          </p:nvGrpSpPr>
          <p:grpSpPr>
            <a:xfrm>
              <a:off x="3279913" y="909457"/>
              <a:ext cx="3605553" cy="687881"/>
              <a:chOff x="3279913" y="909457"/>
              <a:chExt cx="3605553" cy="687881"/>
            </a:xfrm>
          </p:grpSpPr>
          <p:sp>
            <p:nvSpPr>
              <p:cNvPr id="355" name="矩形: 圆角 354"/>
              <p:cNvSpPr/>
              <p:nvPr/>
            </p:nvSpPr>
            <p:spPr>
              <a:xfrm>
                <a:off x="3279913" y="909457"/>
                <a:ext cx="360555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56" name="文本框 355"/>
              <p:cNvSpPr txBox="1"/>
              <p:nvPr/>
            </p:nvSpPr>
            <p:spPr>
              <a:xfrm>
                <a:off x="4648956" y="1032190"/>
                <a:ext cx="223651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语音的产生</a:t>
                </a:r>
              </a:p>
            </p:txBody>
          </p:sp>
        </p:grpSp>
        <p:grpSp>
          <p:nvGrpSpPr>
            <p:cNvPr id="202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03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71" name="椭圆 170"/>
          <p:cNvSpPr/>
          <p:nvPr/>
        </p:nvSpPr>
        <p:spPr>
          <a:xfrm>
            <a:off x="1447214" y="1510857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2" name="直接箭头连接符 171"/>
          <p:cNvCxnSpPr/>
          <p:nvPr/>
        </p:nvCxnSpPr>
        <p:spPr>
          <a:xfrm>
            <a:off x="2054794" y="1852593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tom_192635"/>
          <p:cNvSpPr>
            <a:spLocks noChangeAspect="1"/>
          </p:cNvSpPr>
          <p:nvPr/>
        </p:nvSpPr>
        <p:spPr bwMode="auto">
          <a:xfrm>
            <a:off x="1604142" y="1656151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2688548" y="1575542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声门（激励源）</a:t>
            </a:r>
          </a:p>
        </p:txBody>
      </p:sp>
      <p:grpSp>
        <p:nvGrpSpPr>
          <p:cNvPr id="175" name="组合 174"/>
          <p:cNvGrpSpPr/>
          <p:nvPr/>
        </p:nvGrpSpPr>
        <p:grpSpPr>
          <a:xfrm>
            <a:off x="3407275" y="2546445"/>
            <a:ext cx="2364715" cy="1341632"/>
            <a:chOff x="2449254" y="2284640"/>
            <a:chExt cx="2364715" cy="1341632"/>
          </a:xfrm>
        </p:grpSpPr>
        <p:sp>
          <p:nvSpPr>
            <p:cNvPr id="176" name="矩形: 圆角 175"/>
            <p:cNvSpPr/>
            <p:nvPr/>
          </p:nvSpPr>
          <p:spPr>
            <a:xfrm>
              <a:off x="2449254" y="2284640"/>
              <a:ext cx="2364715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148908" y="277681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产生能量</a:t>
              </a: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2569087" y="2542414"/>
            <a:ext cx="1341632" cy="1341632"/>
            <a:chOff x="1882937" y="2051686"/>
            <a:chExt cx="1438016" cy="1438016"/>
          </a:xfrm>
        </p:grpSpPr>
        <p:sp>
          <p:nvSpPr>
            <p:cNvPr id="179" name="椭圆 17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176062" y="2583537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肺部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7223389" y="2546445"/>
            <a:ext cx="3270517" cy="1341632"/>
            <a:chOff x="2449254" y="2284640"/>
            <a:chExt cx="3270517" cy="1341632"/>
          </a:xfrm>
        </p:grpSpPr>
        <p:sp>
          <p:nvSpPr>
            <p:cNvPr id="182" name="矩形: 圆角 181"/>
            <p:cNvSpPr/>
            <p:nvPr/>
          </p:nvSpPr>
          <p:spPr>
            <a:xfrm>
              <a:off x="2449254" y="2284640"/>
              <a:ext cx="327051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3148908" y="2776812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产生声带的振动</a:t>
              </a: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6385201" y="2542414"/>
            <a:ext cx="1341632" cy="1341632"/>
            <a:chOff x="1882937" y="2051686"/>
            <a:chExt cx="1438016" cy="1438016"/>
          </a:xfrm>
        </p:grpSpPr>
        <p:sp>
          <p:nvSpPr>
            <p:cNvPr id="189" name="椭圆 18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2176062" y="2583537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喉部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1" name="椭圆 190"/>
          <p:cNvSpPr/>
          <p:nvPr/>
        </p:nvSpPr>
        <p:spPr>
          <a:xfrm>
            <a:off x="1447214" y="4247615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92" name="直接箭头连接符 191"/>
          <p:cNvCxnSpPr/>
          <p:nvPr/>
        </p:nvCxnSpPr>
        <p:spPr>
          <a:xfrm>
            <a:off x="2054794" y="4589351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atom_192635"/>
          <p:cNvSpPr>
            <a:spLocks noChangeAspect="1"/>
          </p:cNvSpPr>
          <p:nvPr/>
        </p:nvSpPr>
        <p:spPr bwMode="auto">
          <a:xfrm>
            <a:off x="1604142" y="4392909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4" name="矩形 193"/>
          <p:cNvSpPr/>
          <p:nvPr/>
        </p:nvSpPr>
        <p:spPr>
          <a:xfrm>
            <a:off x="2688548" y="4312300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声道（信道）</a:t>
            </a:r>
          </a:p>
        </p:txBody>
      </p:sp>
      <p:grpSp>
        <p:nvGrpSpPr>
          <p:cNvPr id="372" name="组合 371"/>
          <p:cNvGrpSpPr/>
          <p:nvPr/>
        </p:nvGrpSpPr>
        <p:grpSpPr>
          <a:xfrm>
            <a:off x="2667384" y="5089493"/>
            <a:ext cx="1972343" cy="791052"/>
            <a:chOff x="824072" y="1564267"/>
            <a:chExt cx="1972343" cy="791052"/>
          </a:xfrm>
        </p:grpSpPr>
        <p:sp>
          <p:nvSpPr>
            <p:cNvPr id="373" name="矩形: 圆角 372"/>
            <p:cNvSpPr/>
            <p:nvPr/>
          </p:nvSpPr>
          <p:spPr>
            <a:xfrm>
              <a:off x="824072" y="1740416"/>
              <a:ext cx="197234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1701522" y="1828091"/>
              <a:ext cx="90281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口腔</a:t>
              </a:r>
            </a:p>
          </p:txBody>
        </p:sp>
        <p:pic>
          <p:nvPicPr>
            <p:cNvPr id="375" name="图片 37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80" name="组合 379"/>
          <p:cNvGrpSpPr/>
          <p:nvPr/>
        </p:nvGrpSpPr>
        <p:grpSpPr>
          <a:xfrm>
            <a:off x="5545713" y="5089493"/>
            <a:ext cx="1972343" cy="791052"/>
            <a:chOff x="824072" y="1564267"/>
            <a:chExt cx="1972343" cy="791052"/>
          </a:xfrm>
        </p:grpSpPr>
        <p:sp>
          <p:nvSpPr>
            <p:cNvPr id="381" name="矩形: 圆角 380"/>
            <p:cNvSpPr/>
            <p:nvPr/>
          </p:nvSpPr>
          <p:spPr>
            <a:xfrm>
              <a:off x="824072" y="1740416"/>
              <a:ext cx="197234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1701522" y="1828091"/>
              <a:ext cx="90281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鼻腔</a:t>
              </a:r>
            </a:p>
          </p:txBody>
        </p:sp>
        <p:pic>
          <p:nvPicPr>
            <p:cNvPr id="383" name="图片 382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84" name="组合 383"/>
          <p:cNvGrpSpPr/>
          <p:nvPr/>
        </p:nvGrpSpPr>
        <p:grpSpPr>
          <a:xfrm>
            <a:off x="8424042" y="5089493"/>
            <a:ext cx="1972343" cy="791052"/>
            <a:chOff x="824072" y="1564267"/>
            <a:chExt cx="1972343" cy="791052"/>
          </a:xfrm>
        </p:grpSpPr>
        <p:sp>
          <p:nvSpPr>
            <p:cNvPr id="385" name="矩形: 圆角 384"/>
            <p:cNvSpPr/>
            <p:nvPr/>
          </p:nvSpPr>
          <p:spPr>
            <a:xfrm>
              <a:off x="824072" y="1740416"/>
              <a:ext cx="197234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1701522" y="1828091"/>
              <a:ext cx="54373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嘴</a:t>
              </a:r>
            </a:p>
          </p:txBody>
        </p:sp>
        <p:pic>
          <p:nvPicPr>
            <p:cNvPr id="387" name="图片 38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6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6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3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/>
      <p:bldP spid="191" grpId="0" animBg="1"/>
      <p:bldP spid="193" grpId="0" animBg="1"/>
      <p:bldP spid="1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椭圆 170"/>
          <p:cNvSpPr/>
          <p:nvPr/>
        </p:nvSpPr>
        <p:spPr>
          <a:xfrm>
            <a:off x="1447214" y="480460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2" name="直接箭头连接符 171"/>
          <p:cNvCxnSpPr/>
          <p:nvPr/>
        </p:nvCxnSpPr>
        <p:spPr>
          <a:xfrm>
            <a:off x="2054794" y="822196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tom_192635"/>
          <p:cNvSpPr>
            <a:spLocks noChangeAspect="1"/>
          </p:cNvSpPr>
          <p:nvPr/>
        </p:nvSpPr>
        <p:spPr bwMode="auto">
          <a:xfrm>
            <a:off x="1604142" y="625754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2688548" y="575081"/>
            <a:ext cx="7137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人能够发出各种不同的声音，取决于声门和声道中各种可变的部分</a:t>
            </a:r>
          </a:p>
        </p:txBody>
      </p:sp>
      <p:grpSp>
        <p:nvGrpSpPr>
          <p:cNvPr id="175" name="组合 174"/>
          <p:cNvGrpSpPr/>
          <p:nvPr/>
        </p:nvGrpSpPr>
        <p:grpSpPr>
          <a:xfrm>
            <a:off x="2388098" y="2679100"/>
            <a:ext cx="3998069" cy="954108"/>
            <a:chOff x="2449253" y="2284640"/>
            <a:chExt cx="5621939" cy="1341632"/>
          </a:xfrm>
        </p:grpSpPr>
        <p:sp>
          <p:nvSpPr>
            <p:cNvPr id="176" name="矩形: 圆角 175"/>
            <p:cNvSpPr/>
            <p:nvPr/>
          </p:nvSpPr>
          <p:spPr>
            <a:xfrm>
              <a:off x="2449253" y="2284640"/>
              <a:ext cx="5621939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2837967" y="263079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产生浊音（元音和浊辅音）</a:t>
              </a: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549910" y="2675069"/>
            <a:ext cx="954108" cy="954108"/>
            <a:chOff x="1882937" y="2051686"/>
            <a:chExt cx="1438016" cy="1438016"/>
          </a:xfrm>
        </p:grpSpPr>
        <p:sp>
          <p:nvSpPr>
            <p:cNvPr id="179" name="椭圆 17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012205" y="2484028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振动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5" name="椭圆 194"/>
          <p:cNvSpPr/>
          <p:nvPr/>
        </p:nvSpPr>
        <p:spPr>
          <a:xfrm>
            <a:off x="1447214" y="1703580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96" name="直接箭头连接符 195"/>
          <p:cNvCxnSpPr/>
          <p:nvPr/>
        </p:nvCxnSpPr>
        <p:spPr>
          <a:xfrm>
            <a:off x="2054794" y="2045316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atom_192635"/>
          <p:cNvSpPr>
            <a:spLocks noChangeAspect="1"/>
          </p:cNvSpPr>
          <p:nvPr/>
        </p:nvSpPr>
        <p:spPr bwMode="auto">
          <a:xfrm>
            <a:off x="1604142" y="1848874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2688548" y="1768265"/>
            <a:ext cx="1045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声带</a:t>
            </a:r>
          </a:p>
        </p:txBody>
      </p:sp>
      <p:grpSp>
        <p:nvGrpSpPr>
          <p:cNvPr id="199" name="组合 198"/>
          <p:cNvGrpSpPr/>
          <p:nvPr/>
        </p:nvGrpSpPr>
        <p:grpSpPr>
          <a:xfrm>
            <a:off x="7879875" y="2666443"/>
            <a:ext cx="3043960" cy="954108"/>
            <a:chOff x="2449255" y="2284640"/>
            <a:chExt cx="4280305" cy="1341632"/>
          </a:xfrm>
        </p:grpSpPr>
        <p:sp>
          <p:nvSpPr>
            <p:cNvPr id="357" name="矩形: 圆角 356"/>
            <p:cNvSpPr/>
            <p:nvPr/>
          </p:nvSpPr>
          <p:spPr>
            <a:xfrm>
              <a:off x="2449255" y="2284640"/>
              <a:ext cx="4280305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>
              <a:off x="2805547" y="2615472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产生清音（清辅音）</a:t>
              </a:r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7004136" y="2662412"/>
            <a:ext cx="991658" cy="954108"/>
            <a:chOff x="1826342" y="2051686"/>
            <a:chExt cx="1494611" cy="1438016"/>
          </a:xfrm>
        </p:grpSpPr>
        <p:sp>
          <p:nvSpPr>
            <p:cNvPr id="360" name="椭圆 35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1" name="矩形 360"/>
            <p:cNvSpPr/>
            <p:nvPr/>
          </p:nvSpPr>
          <p:spPr>
            <a:xfrm>
              <a:off x="1826342" y="2412363"/>
              <a:ext cx="1187594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不振动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565437" y="4715566"/>
            <a:ext cx="8724863" cy="1835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是一个具有某种谐振特性的腔体，且其横截面积是可变的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声道的频率特性主要取决于声道截面的最小值出现的位置，主要由舌的位置来控制  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嘴是声道的最末端，嘴的形状也影响所发出的声音</a:t>
            </a:r>
          </a:p>
        </p:txBody>
      </p:sp>
      <p:sp>
        <p:nvSpPr>
          <p:cNvPr id="23" name="椭圆 22"/>
          <p:cNvSpPr/>
          <p:nvPr/>
        </p:nvSpPr>
        <p:spPr>
          <a:xfrm>
            <a:off x="1447214" y="4032093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054794" y="4373829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tom_192635"/>
          <p:cNvSpPr>
            <a:spLocks noChangeAspect="1"/>
          </p:cNvSpPr>
          <p:nvPr/>
        </p:nvSpPr>
        <p:spPr bwMode="auto">
          <a:xfrm>
            <a:off x="1604142" y="4177387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688548" y="4127774"/>
            <a:ext cx="1045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声道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6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6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/>
      <p:bldP spid="195" grpId="0" animBg="1"/>
      <p:bldP spid="197" grpId="0" animBg="1"/>
      <p:bldP spid="198" grpId="0"/>
      <p:bldP spid="22" grpId="0"/>
      <p:bldP spid="23" grpId="0" animBg="1"/>
      <p:bldP spid="25" grpId="0" animBg="1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缓慢时变&quot;],&quot;CaseSensitive&quot;:false,&quot;FuzzyMatch&quot;:false}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695</Words>
  <Application>Microsoft Office PowerPoint</Application>
  <PresentationFormat>宽屏</PresentationFormat>
  <Paragraphs>128</Paragraphs>
  <Slides>19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Microsoft Yahei</vt:lpstr>
      <vt:lpstr>等线</vt:lpstr>
      <vt:lpstr>思源黑体 CN Heavy</vt:lpstr>
      <vt:lpstr>思源黑体 CN Normal</vt:lpstr>
      <vt:lpstr>微软雅黑 Light</vt:lpstr>
      <vt:lpstr>Arial</vt:lpstr>
      <vt:lpstr>Cambria Math</vt:lpstr>
      <vt:lpstr>Times New Roman</vt:lpstr>
      <vt:lpstr>Office 主题​​</vt:lpstr>
      <vt:lpstr>Equation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98</cp:revision>
  <dcterms:created xsi:type="dcterms:W3CDTF">2019-09-27T01:23:00Z</dcterms:created>
  <dcterms:modified xsi:type="dcterms:W3CDTF">2020-03-04T02:58:43Z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